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57" r:id="rId3"/>
    <p:sldId id="272" r:id="rId4"/>
    <p:sldId id="290" r:id="rId5"/>
    <p:sldId id="284" r:id="rId6"/>
    <p:sldId id="288" r:id="rId7"/>
    <p:sldId id="289" r:id="rId8"/>
    <p:sldId id="279" r:id="rId9"/>
    <p:sldId id="262" r:id="rId10"/>
    <p:sldId id="264" r:id="rId11"/>
    <p:sldId id="268" r:id="rId12"/>
    <p:sldId id="265" r:id="rId13"/>
    <p:sldId id="282" r:id="rId14"/>
    <p:sldId id="285" r:id="rId15"/>
    <p:sldId id="266" r:id="rId16"/>
    <p:sldId id="291" r:id="rId17"/>
    <p:sldId id="271" r:id="rId18"/>
    <p:sldId id="273" r:id="rId19"/>
    <p:sldId id="267" r:id="rId20"/>
    <p:sldId id="269" r:id="rId21"/>
    <p:sldId id="270" r:id="rId22"/>
    <p:sldId id="274" r:id="rId23"/>
    <p:sldId id="287" r:id="rId24"/>
    <p:sldId id="276" r:id="rId25"/>
    <p:sldId id="278" r:id="rId26"/>
    <p:sldId id="281" r:id="rId27"/>
    <p:sldId id="283" r:id="rId28"/>
    <p:sldId id="28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577" autoAdjust="0"/>
  </p:normalViewPr>
  <p:slideViewPr>
    <p:cSldViewPr snapToGrid="0" snapToObjects="1">
      <p:cViewPr varScale="1">
        <p:scale>
          <a:sx n="62" d="100"/>
          <a:sy n="62" d="100"/>
        </p:scale>
        <p:origin x="16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84C6B-59A4-5D4C-9972-1D5AB7E782CD}" type="datetimeFigureOut">
              <a:rPr lang="en-US" smtClean="0"/>
              <a:t>10/23/2017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574642-0645-C044-BA16-E82D3160ADD3}" type="slidenum">
              <a:rPr lang="en-US" smtClean="0"/>
              <a:t>‹#›</a:t>
            </a:fld>
            <a:endParaRPr lang="en-US"/>
          </a:p>
        </p:txBody>
      </p:sp>
    </p:spTree>
    <p:extLst>
      <p:ext uri="{BB962C8B-B14F-4D97-AF65-F5344CB8AC3E}">
        <p14:creationId xmlns:p14="http://schemas.microsoft.com/office/powerpoint/2010/main" val="1758104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research was inspired by the artwork of </a:t>
            </a:r>
            <a:r>
              <a:rPr lang="en-US" baseline="0" dirty="0" smtClean="0"/>
              <a:t>M.C. Escher. Escher was a Dutch artist well-known for his use of tessellations. </a:t>
            </a:r>
            <a:r>
              <a:rPr lang="en-US" dirty="0" smtClean="0"/>
              <a:t>Tessellations</a:t>
            </a:r>
            <a:r>
              <a:rPr lang="en-US" baseline="0" dirty="0" smtClean="0"/>
              <a:t> (</a:t>
            </a:r>
            <a:r>
              <a:rPr lang="en-US" dirty="0" smtClean="0"/>
              <a:t>tiling) =</a:t>
            </a:r>
            <a:r>
              <a:rPr lang="en-US" baseline="0" dirty="0" smtClean="0"/>
              <a:t> collection </a:t>
            </a:r>
            <a:r>
              <a:rPr lang="en-US" dirty="0" smtClean="0"/>
              <a:t>shapes</a:t>
            </a:r>
            <a:r>
              <a:rPr lang="en-US" baseline="0" dirty="0" smtClean="0"/>
              <a:t>, covering the plane, no gaps, no overlapping areas. They have been used for centuries in art and architecture, but Escher used tessellations differently. Instead of  just using abstract purely geometric shapes, Escher created tessellations using shapes from natural world such as different animals or famous mythological creatures like the Pegasus on the right. Escher's tessellations also have an interesting perceptual quality. The figure-ground assignment can switch instantaneously depending on which colored shape you focus your attention on. Escher created many tessellation artworks throughout his career and began to use a variety of shape deformations to emphasize this interesting perceptual quality.</a:t>
            </a:r>
          </a:p>
          <a:p>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2</a:t>
            </a:fld>
            <a:endParaRPr lang="en-US"/>
          </a:p>
        </p:txBody>
      </p:sp>
    </p:spTree>
    <p:extLst>
      <p:ext uri="{BB962C8B-B14F-4D97-AF65-F5344CB8AC3E}">
        <p14:creationId xmlns:p14="http://schemas.microsoft.com/office/powerpoint/2010/main" val="4682677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Longer feature lines are considered more important</a:t>
            </a:r>
          </a:p>
          <a:p>
            <a:r>
              <a:rPr lang="en-US" baseline="0" dirty="0" smtClean="0"/>
              <a:t>Feature lines in sparse regions are considered more important</a:t>
            </a:r>
          </a:p>
          <a:p>
            <a:r>
              <a:rPr lang="en-US" baseline="0" dirty="0" smtClean="0"/>
              <a:t>Feature lines with regular shapes such as circles are considered more important</a:t>
            </a:r>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12</a:t>
            </a:fld>
            <a:endParaRPr lang="en-US"/>
          </a:p>
        </p:txBody>
      </p:sp>
    </p:spTree>
    <p:extLst>
      <p:ext uri="{BB962C8B-B14F-4D97-AF65-F5344CB8AC3E}">
        <p14:creationId xmlns:p14="http://schemas.microsoft.com/office/powerpoint/2010/main" val="1966945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21</a:t>
            </a:fld>
            <a:endParaRPr lang="en-US"/>
          </a:p>
        </p:txBody>
      </p:sp>
    </p:spTree>
    <p:extLst>
      <p:ext uri="{BB962C8B-B14F-4D97-AF65-F5344CB8AC3E}">
        <p14:creationId xmlns:p14="http://schemas.microsoft.com/office/powerpoint/2010/main" val="753753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22</a:t>
            </a:fld>
            <a:endParaRPr lang="en-US"/>
          </a:p>
        </p:txBody>
      </p:sp>
    </p:spTree>
    <p:extLst>
      <p:ext uri="{BB962C8B-B14F-4D97-AF65-F5344CB8AC3E}">
        <p14:creationId xmlns:p14="http://schemas.microsoft.com/office/powerpoint/2010/main" val="1123304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Escher's</a:t>
            </a:r>
            <a:r>
              <a:rPr lang="en-US" baseline="0" dirty="0" smtClean="0"/>
              <a:t> use of shape deformation is apparent in his works </a:t>
            </a:r>
            <a:r>
              <a:rPr lang="en-US" dirty="0" smtClean="0"/>
              <a:t>Sky</a:t>
            </a:r>
            <a:r>
              <a:rPr lang="en-US" baseline="0" dirty="0" smtClean="0"/>
              <a:t> and water 1 and 2. Along the middle rows, the arrangement of fish and birds resemble a tessellation </a:t>
            </a:r>
          </a:p>
          <a:p>
            <a:r>
              <a:rPr lang="en-US" baseline="0" dirty="0" smtClean="0"/>
              <a:t>The different shapes share a common boundary and seem to compete for the viewers attention. But as we move our visual attention up or down, one shape becomes prominently perceived as the figure while the other dissolves into the background. Escher enhanced this dual figure ground perception by progressively adding details to the interior of the bird and fish and deforming the shape boundaries.</a:t>
            </a:r>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3</a:t>
            </a:fld>
            <a:endParaRPr lang="en-US"/>
          </a:p>
        </p:txBody>
      </p:sp>
    </p:spTree>
    <p:extLst>
      <p:ext uri="{BB962C8B-B14F-4D97-AF65-F5344CB8AC3E}">
        <p14:creationId xmlns:p14="http://schemas.microsoft.com/office/powerpoint/2010/main" val="20698022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Escher used a similar technique in his work Metamorphosis II. This is just a small section of the original work, but on the left side you</a:t>
            </a:r>
            <a:r>
              <a:rPr lang="en-US" baseline="0" dirty="0" smtClean="0"/>
              <a:t> </a:t>
            </a:r>
            <a:r>
              <a:rPr lang="en-US" dirty="0" smtClean="0"/>
              <a:t>can see how</a:t>
            </a:r>
            <a:r>
              <a:rPr lang="en-US" baseline="0" dirty="0" smtClean="0"/>
              <a:t> Escher progressively deforms and removes detail  of bees until they eventually dissolves into the background, revealing the shape of fish. This process is repeated and applied to the fish as the black birds emerge from the background. Then Escher uses a different kind of deformation, increasing the scale of the red birds so that they eventually fill the background space and become the dominant figure.</a:t>
            </a:r>
          </a:p>
          <a:p>
            <a:endParaRPr lang="en-US" baseline="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In this research we propose a system that realizes these shape deformations found in Escher’s artwork.</a:t>
            </a:r>
            <a:r>
              <a:rPr lang="en-US" baseline="0" dirty="0" smtClean="0"/>
              <a:t> And w</a:t>
            </a:r>
            <a:r>
              <a:rPr lang="en-US" dirty="0" smtClean="0"/>
              <a:t>ith very limited user interaction, this system has the ability to produce a variety of results with dual figure-ground perception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4</a:t>
            </a:fld>
            <a:endParaRPr lang="en-US"/>
          </a:p>
        </p:txBody>
      </p:sp>
    </p:spTree>
    <p:extLst>
      <p:ext uri="{BB962C8B-B14F-4D97-AF65-F5344CB8AC3E}">
        <p14:creationId xmlns:p14="http://schemas.microsoft.com/office/powerpoint/2010/main" val="1480089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Escherization</a:t>
            </a:r>
            <a:r>
              <a:rPr lang="en-US" dirty="0" smtClean="0"/>
              <a:t>: given a closed figure, find a new closed figure that is similar to the original and tiles the plane</a:t>
            </a:r>
          </a:p>
          <a:p>
            <a:r>
              <a:rPr lang="en-US" dirty="0" smtClean="0"/>
              <a:t>Dihedral </a:t>
            </a:r>
            <a:r>
              <a:rPr lang="en-US" dirty="0" err="1" smtClean="0"/>
              <a:t>escherization</a:t>
            </a:r>
            <a:r>
              <a:rPr lang="en-US" dirty="0" smtClean="0"/>
              <a:t> proposes a method to generates</a:t>
            </a:r>
            <a:r>
              <a:rPr lang="en-US" baseline="0" dirty="0" smtClean="0"/>
              <a:t> a </a:t>
            </a:r>
            <a:r>
              <a:rPr lang="en-US" baseline="0" dirty="0" err="1" smtClean="0"/>
              <a:t>tilings</a:t>
            </a:r>
            <a:r>
              <a:rPr lang="en-US" baseline="0" dirty="0" smtClean="0"/>
              <a:t> with two different tile shapes.</a:t>
            </a:r>
          </a:p>
          <a:p>
            <a:r>
              <a:rPr lang="en-US" baseline="0" dirty="0" smtClean="0"/>
              <a:t>Koizumi and Sugihara pose </a:t>
            </a:r>
            <a:r>
              <a:rPr lang="en-US" baseline="0" dirty="0" err="1" smtClean="0"/>
              <a:t>escherization</a:t>
            </a:r>
            <a:r>
              <a:rPr lang="en-US" baseline="0" dirty="0" smtClean="0"/>
              <a:t> as a maximum eigenvalue problem which can be solved more </a:t>
            </a:r>
            <a:r>
              <a:rPr lang="en-US" baseline="0" dirty="0" err="1" smtClean="0"/>
              <a:t>effeciently</a:t>
            </a:r>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5</a:t>
            </a:fld>
            <a:endParaRPr lang="en-US"/>
          </a:p>
        </p:txBody>
      </p:sp>
    </p:spTree>
    <p:extLst>
      <p:ext uri="{BB962C8B-B14F-4D97-AF65-F5344CB8AC3E}">
        <p14:creationId xmlns:p14="http://schemas.microsoft.com/office/powerpoint/2010/main" val="1952995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Methods to generate other types of </a:t>
            </a:r>
            <a:r>
              <a:rPr lang="en-US" baseline="0" dirty="0" err="1" smtClean="0"/>
              <a:t>escher</a:t>
            </a:r>
            <a:r>
              <a:rPr lang="en-US" baseline="0" dirty="0" smtClean="0"/>
              <a:t>-like art such as </a:t>
            </a:r>
            <a:r>
              <a:rPr lang="en-US" baseline="0" dirty="0" err="1" smtClean="0"/>
              <a:t>Esher</a:t>
            </a:r>
            <a:r>
              <a:rPr lang="en-US" baseline="0" dirty="0" smtClean="0"/>
              <a:t>-like </a:t>
            </a:r>
            <a:r>
              <a:rPr lang="en-US" baseline="0" dirty="0" err="1" smtClean="0"/>
              <a:t>tesselations</a:t>
            </a:r>
            <a:r>
              <a:rPr lang="en-US" baseline="0" dirty="0" smtClean="0"/>
              <a:t> on the surface of a sphere and the generation of sky and water tiling patterns have also been proposed. </a:t>
            </a:r>
          </a:p>
          <a:p>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6</a:t>
            </a:fld>
            <a:endParaRPr lang="en-US"/>
          </a:p>
        </p:txBody>
      </p:sp>
    </p:spTree>
    <p:extLst>
      <p:ext uri="{BB962C8B-B14F-4D97-AF65-F5344CB8AC3E}">
        <p14:creationId xmlns:p14="http://schemas.microsoft.com/office/powerpoint/2010/main" val="734685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work is also related to figure ground perception. Figure-ground perception has been well studied.  In relation</a:t>
            </a:r>
            <a:r>
              <a:rPr lang="en-US" baseline="0" dirty="0" smtClean="0"/>
              <a:t> to Gestalt-psychology, Peterson and </a:t>
            </a:r>
            <a:r>
              <a:rPr lang="en-US" baseline="0" dirty="0" err="1" smtClean="0"/>
              <a:t>Salvagio</a:t>
            </a:r>
            <a:r>
              <a:rPr lang="en-US" baseline="0" dirty="0" smtClean="0"/>
              <a:t> study the effect of convexity in figure ground assignment, </a:t>
            </a:r>
            <a:r>
              <a:rPr lang="en-US" baseline="0" dirty="0" err="1" smtClean="0"/>
              <a:t>Schattscneider</a:t>
            </a:r>
            <a:r>
              <a:rPr lang="en-US" baseline="0" dirty="0" smtClean="0"/>
              <a:t> has studied the use of duality and symmetry in Escher’s Art and it's effect on figure-ground perception. And more recently, </a:t>
            </a:r>
            <a:r>
              <a:rPr lang="en-US" baseline="0" dirty="0" err="1" smtClean="0"/>
              <a:t>Guo</a:t>
            </a:r>
            <a:r>
              <a:rPr lang="en-US" baseline="0" dirty="0" smtClean="0"/>
              <a:t> and others proposed a method for generating ambiguous figure-ground images</a:t>
            </a:r>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7</a:t>
            </a:fld>
            <a:endParaRPr lang="en-US"/>
          </a:p>
        </p:txBody>
      </p:sp>
    </p:spTree>
    <p:extLst>
      <p:ext uri="{BB962C8B-B14F-4D97-AF65-F5344CB8AC3E}">
        <p14:creationId xmlns:p14="http://schemas.microsoft.com/office/powerpoint/2010/main" val="2506889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smtClean="0"/>
              <a:t>Here I will introduce the</a:t>
            </a:r>
            <a:r>
              <a:rPr lang="en-US" baseline="0" dirty="0" smtClean="0"/>
              <a:t> system overview of our proposed method.</a:t>
            </a:r>
          </a:p>
          <a:p>
            <a:pPr lvl="1"/>
            <a:r>
              <a:rPr lang="en-US" dirty="0" smtClean="0"/>
              <a:t>Our</a:t>
            </a:r>
            <a:r>
              <a:rPr lang="en-US" baseline="0" dirty="0" smtClean="0"/>
              <a:t> system consists of three major steps, tile initialization, shape matching, and content-aware shape warping.</a:t>
            </a:r>
          </a:p>
          <a:p>
            <a:pPr lvl="1"/>
            <a:r>
              <a:rPr lang="en-US" baseline="0" dirty="0" smtClean="0"/>
              <a:t>The input to our system is a user-defined source tiles and a tiling layout template which is based on a particular pattern used in Escher’s artwork</a:t>
            </a:r>
          </a:p>
          <a:p>
            <a:pPr lvl="1"/>
            <a:r>
              <a:rPr lang="en-US" baseline="0" dirty="0" smtClean="0"/>
              <a:t>In tile initialization an initial contour is determined by the surrounding source tiles we call the virtual tile.</a:t>
            </a:r>
          </a:p>
          <a:p>
            <a:pPr lvl="1"/>
            <a:r>
              <a:rPr lang="en-US" baseline="0" dirty="0" smtClean="0"/>
              <a:t>In the shape matching phase, the contour of the virtual tile is used to search a database for the best-matched shape based on curvature, contour correspondence, and overlapping area information.</a:t>
            </a:r>
          </a:p>
          <a:p>
            <a:pPr lvl="1"/>
            <a:r>
              <a:rPr lang="en-US" baseline="0" dirty="0" smtClean="0"/>
              <a:t>Then in shape warping we propose a significance measure for the interior features of each tile to generate a smooth shape transformation that preserves important features as much as possible and progressively removes less important features in order to enhance the dual-figure-ground perception effect.</a:t>
            </a:r>
          </a:p>
          <a:p>
            <a:pPr lvl="1"/>
            <a:endParaRPr lang="en-US" baseline="0" dirty="0" smtClean="0"/>
          </a:p>
          <a:p>
            <a:pPr lvl="1"/>
            <a:r>
              <a:rPr lang="en-US" baseline="0" dirty="0" smtClean="0"/>
              <a:t>Now I will describe each step in more detail</a:t>
            </a:r>
          </a:p>
          <a:p>
            <a:pPr lvl="1"/>
            <a:endParaRPr lang="en-US" dirty="0" smtClean="0"/>
          </a:p>
          <a:p>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8</a:t>
            </a:fld>
            <a:endParaRPr lang="en-US"/>
          </a:p>
        </p:txBody>
      </p:sp>
    </p:spTree>
    <p:extLst>
      <p:ext uri="{BB962C8B-B14F-4D97-AF65-F5344CB8AC3E}">
        <p14:creationId xmlns:p14="http://schemas.microsoft.com/office/powerpoint/2010/main" val="1897429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The goal</a:t>
            </a:r>
            <a:r>
              <a:rPr lang="en-US" baseline="0" dirty="0" smtClean="0"/>
              <a:t> of tile initialization is to obtain a closed contour from the user-defined source tile arrangement. </a:t>
            </a:r>
          </a:p>
          <a:p>
            <a:pPr marL="0" marR="0" lvl="1" indent="0" algn="l" defTabSz="914400" rtl="0" eaLnBrk="1" fontAlgn="auto" latinLnBrk="0" hangingPunct="1">
              <a:lnSpc>
                <a:spcPct val="100000"/>
              </a:lnSpc>
              <a:spcBef>
                <a:spcPts val="0"/>
              </a:spcBef>
              <a:spcAft>
                <a:spcPts val="0"/>
              </a:spcAft>
              <a:buClrTx/>
              <a:buSzTx/>
              <a:buFontTx/>
              <a:buNone/>
              <a:tabLst/>
              <a:defRPr/>
            </a:pPr>
            <a:r>
              <a:rPr lang="en-US" baseline="0" dirty="0" smtClean="0"/>
              <a:t>We do this by finding corresponding boundary points between neighboring source tiles(shown in black).</a:t>
            </a:r>
          </a:p>
          <a:p>
            <a:pPr marL="0" marR="0" lvl="1" indent="0" algn="l" defTabSz="914400" rtl="0" eaLnBrk="1" fontAlgn="auto" latinLnBrk="0" hangingPunct="1">
              <a:lnSpc>
                <a:spcPct val="100000"/>
              </a:lnSpc>
              <a:spcBef>
                <a:spcPts val="0"/>
              </a:spcBef>
              <a:spcAft>
                <a:spcPts val="0"/>
              </a:spcAft>
              <a:buClrTx/>
              <a:buSzTx/>
              <a:buFontTx/>
              <a:buNone/>
              <a:tabLst/>
              <a:defRPr/>
            </a:pPr>
            <a:r>
              <a:rPr lang="en-US" baseline="0" dirty="0" smtClean="0"/>
              <a:t>These boundary points are computed by considering two terms, curvature and the distance between corresponding boundary points.</a:t>
            </a:r>
          </a:p>
          <a:p>
            <a:r>
              <a:rPr lang="en-US" dirty="0" smtClean="0"/>
              <a:t>The boundary points are computed my minimizing the following objective</a:t>
            </a:r>
            <a:r>
              <a:rPr lang="en-US" baseline="0" dirty="0" smtClean="0"/>
              <a:t> function where E-curvature represents the inverse of the curvature at the boundary points and E-close represents the Euclidean distance, and the values are normalized to be in the range of 0 and 1. The boundary points are determined by minimizing this objective function</a:t>
            </a:r>
          </a:p>
          <a:p>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9</a:t>
            </a:fld>
            <a:endParaRPr lang="en-US"/>
          </a:p>
        </p:txBody>
      </p:sp>
    </p:spTree>
    <p:extLst>
      <p:ext uri="{BB962C8B-B14F-4D97-AF65-F5344CB8AC3E}">
        <p14:creationId xmlns:p14="http://schemas.microsoft.com/office/powerpoint/2010/main" val="14996890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shape matching is done in two</a:t>
            </a:r>
            <a:r>
              <a:rPr lang="en-US" baseline="0" dirty="0" smtClean="0"/>
              <a:t> phases. First we use the method for planar curve matching proposed by Cui. This curve matching is based on the integral of unsigned curvatures and gives us a contour correspondence between the source tiles and target tile as well as an optimal similarity transformation for the target tile, including scale, rotation, and translation. In the second phase, we consider overlapping areas and the contour correspondence to define a shape similarity metric. The s</a:t>
            </a:r>
            <a:r>
              <a:rPr lang="en-US" dirty="0" smtClean="0"/>
              <a:t>hape similarity factor is the sum of the uncovered region (shown </a:t>
            </a:r>
            <a:r>
              <a:rPr lang="en-US" baseline="0" dirty="0" smtClean="0"/>
              <a:t>in grey) and the overlap region (shown in pink). The shape consistency factor considers the standard deviation of the length of each line segment connecting the corresponding boundary points and the number of intersections occurring in these line segments.  Finally the shape similarity measure is the sum of these two factors. Notice that if the target tile exactly matches the virtual tile then the shape similarity measure is zero. In our system, the target tile with the smallest shape similarity measure can be chosen automatically or the user can select among the target tiles with the smallest shape similarity measures.</a:t>
            </a:r>
            <a:endParaRPr lang="en-US" dirty="0"/>
          </a:p>
        </p:txBody>
      </p:sp>
      <p:sp>
        <p:nvSpPr>
          <p:cNvPr id="4" name="Slide Number Placeholder 3"/>
          <p:cNvSpPr>
            <a:spLocks noGrp="1"/>
          </p:cNvSpPr>
          <p:nvPr>
            <p:ph type="sldNum" sz="quarter" idx="10"/>
          </p:nvPr>
        </p:nvSpPr>
        <p:spPr/>
        <p:txBody>
          <a:bodyPr/>
          <a:lstStyle/>
          <a:p>
            <a:fld id="{CB574642-0645-C044-BA16-E82D3160ADD3}" type="slidenum">
              <a:rPr lang="en-US" smtClean="0"/>
              <a:t>10</a:t>
            </a:fld>
            <a:endParaRPr lang="en-US"/>
          </a:p>
        </p:txBody>
      </p:sp>
    </p:spTree>
    <p:extLst>
      <p:ext uri="{BB962C8B-B14F-4D97-AF65-F5344CB8AC3E}">
        <p14:creationId xmlns:p14="http://schemas.microsoft.com/office/powerpoint/2010/main" val="675229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476E7EE-186F-6D47-8A8A-2703F658DB8C}" type="datetimeFigureOut">
              <a:rPr lang="en-US" smtClean="0"/>
              <a:t>10/23/2017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20126316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76E7EE-186F-6D47-8A8A-2703F658DB8C}" type="datetimeFigureOut">
              <a:rPr lang="en-US" smtClean="0"/>
              <a:t>10/23/2017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497524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76E7EE-186F-6D47-8A8A-2703F658DB8C}" type="datetimeFigureOut">
              <a:rPr lang="en-US" smtClean="0"/>
              <a:t>10/23/2017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1745694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76E7EE-186F-6D47-8A8A-2703F658DB8C}" type="datetimeFigureOut">
              <a:rPr lang="en-US" smtClean="0"/>
              <a:t>10/23/2017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1285368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476E7EE-186F-6D47-8A8A-2703F658DB8C}" type="datetimeFigureOut">
              <a:rPr lang="en-US" smtClean="0"/>
              <a:t>10/23/2017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1657366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476E7EE-186F-6D47-8A8A-2703F658DB8C}" type="datetimeFigureOut">
              <a:rPr lang="en-US" smtClean="0"/>
              <a:t>10/23/2017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340632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476E7EE-186F-6D47-8A8A-2703F658DB8C}" type="datetimeFigureOut">
              <a:rPr lang="en-US" smtClean="0"/>
              <a:t>10/23/2017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1962071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476E7EE-186F-6D47-8A8A-2703F658DB8C}" type="datetimeFigureOut">
              <a:rPr lang="en-US" smtClean="0"/>
              <a:t>10/23/2017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1919208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76E7EE-186F-6D47-8A8A-2703F658DB8C}" type="datetimeFigureOut">
              <a:rPr lang="en-US" smtClean="0"/>
              <a:t>10/23/2017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929419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76E7EE-186F-6D47-8A8A-2703F658DB8C}" type="datetimeFigureOut">
              <a:rPr lang="en-US" smtClean="0"/>
              <a:t>10/23/2017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2101912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76E7EE-186F-6D47-8A8A-2703F658DB8C}" type="datetimeFigureOut">
              <a:rPr lang="en-US" smtClean="0"/>
              <a:t>10/23/2017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08ADFA-7CB8-FE43-B764-2ABA0F71C630}" type="slidenum">
              <a:rPr lang="en-US" smtClean="0"/>
              <a:t>‹#›</a:t>
            </a:fld>
            <a:endParaRPr lang="en-US"/>
          </a:p>
        </p:txBody>
      </p:sp>
    </p:spTree>
    <p:extLst>
      <p:ext uri="{BB962C8B-B14F-4D97-AF65-F5344CB8AC3E}">
        <p14:creationId xmlns:p14="http://schemas.microsoft.com/office/powerpoint/2010/main" val="7457138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76E7EE-186F-6D47-8A8A-2703F658DB8C}" type="datetimeFigureOut">
              <a:rPr lang="en-US" smtClean="0"/>
              <a:t>10/23/2017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08ADFA-7CB8-FE43-B764-2ABA0F71C630}" type="slidenum">
              <a:rPr lang="en-US" smtClean="0"/>
              <a:t>‹#›</a:t>
            </a:fld>
            <a:endParaRPr lang="en-US"/>
          </a:p>
        </p:txBody>
      </p:sp>
    </p:spTree>
    <p:extLst>
      <p:ext uri="{BB962C8B-B14F-4D97-AF65-F5344CB8AC3E}">
        <p14:creationId xmlns:p14="http://schemas.microsoft.com/office/powerpoint/2010/main" val="12778514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graphics.csie.ncku.edu.tw/Escher/Main_video.mp4" TargetMode="External"/><Relationship Id="rId2" Type="http://schemas.openxmlformats.org/officeDocument/2006/relationships/hyperlink" Target="http://graphics.csie.ncku.edu.tw/Escher/tvcg-escher_art.pdf" TargetMode="External"/><Relationship Id="rId1" Type="http://schemas.openxmlformats.org/officeDocument/2006/relationships/slideLayout" Target="../slideLayouts/slideLayout2.xml"/><Relationship Id="rId4" Type="http://schemas.openxmlformats.org/officeDocument/2006/relationships/hyperlink" Target="http://graphics.csie.ncku.edu.tw/Escher/More_results.mp4"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Generation of Escher Arts with Dual Perception </a:t>
            </a:r>
            <a:endParaRPr lang="en-US" dirty="0"/>
          </a:p>
        </p:txBody>
      </p:sp>
      <p:sp>
        <p:nvSpPr>
          <p:cNvPr id="3" name="Subtitle 2"/>
          <p:cNvSpPr>
            <a:spLocks noGrp="1"/>
          </p:cNvSpPr>
          <p:nvPr>
            <p:ph type="subTitle" idx="1"/>
          </p:nvPr>
        </p:nvSpPr>
        <p:spPr/>
        <p:txBody>
          <a:bodyPr>
            <a:normAutofit/>
          </a:bodyPr>
          <a:lstStyle/>
          <a:p>
            <a:r>
              <a:rPr lang="en-US" dirty="0" smtClean="0"/>
              <a:t>Shih-</a:t>
            </a:r>
            <a:r>
              <a:rPr lang="en-US" dirty="0" err="1" smtClean="0"/>
              <a:t>Syun</a:t>
            </a:r>
            <a:r>
              <a:rPr lang="en-US" smtClean="0"/>
              <a:t> Lin</a:t>
            </a:r>
            <a:r>
              <a:rPr lang="en-US" baseline="30000"/>
              <a:t>1</a:t>
            </a:r>
            <a:r>
              <a:rPr lang="en-US" smtClean="0"/>
              <a:t>, Charles C. Morace</a:t>
            </a:r>
            <a:r>
              <a:rPr lang="en-US" baseline="30000" smtClean="0"/>
              <a:t>2</a:t>
            </a:r>
            <a:r>
              <a:rPr lang="en-US" smtClean="0"/>
              <a:t>, Chao-Hung Lin</a:t>
            </a:r>
            <a:r>
              <a:rPr lang="en-US" baseline="30000" smtClean="0"/>
              <a:t>2</a:t>
            </a:r>
            <a:r>
              <a:rPr lang="en-US" smtClean="0"/>
              <a:t>, </a:t>
            </a:r>
          </a:p>
          <a:p>
            <a:r>
              <a:rPr lang="en-US" smtClean="0"/>
              <a:t>Li-Fong Hsu</a:t>
            </a:r>
            <a:r>
              <a:rPr lang="en-US" baseline="30000" smtClean="0"/>
              <a:t>2</a:t>
            </a:r>
            <a:r>
              <a:rPr lang="en-US" smtClean="0"/>
              <a:t>, Tong-Yee Lee</a:t>
            </a:r>
            <a:r>
              <a:rPr lang="en-US" baseline="30000" smtClean="0"/>
              <a:t>2</a:t>
            </a:r>
            <a:endParaRPr lang="en-US" smtClean="0"/>
          </a:p>
          <a:p>
            <a:r>
              <a:rPr lang="en-US" sz="1800" baseline="30000" smtClean="0"/>
              <a:t>1</a:t>
            </a:r>
            <a:r>
              <a:rPr lang="en-US" sz="1800" smtClean="0"/>
              <a:t>Department of Computer Science and Engineering, National Taiwan Ocean University</a:t>
            </a:r>
          </a:p>
          <a:p>
            <a:r>
              <a:rPr lang="en-US" sz="1800" baseline="30000" smtClean="0"/>
              <a:t>2</a:t>
            </a:r>
            <a:r>
              <a:rPr lang="en-US" sz="1800" smtClean="0"/>
              <a:t>Department of Computer Science and Information Engineering, National Cheng Kung University</a:t>
            </a:r>
          </a:p>
          <a:p>
            <a:endParaRPr lang="en-US" sz="1800"/>
          </a:p>
        </p:txBody>
      </p:sp>
    </p:spTree>
    <p:extLst>
      <p:ext uri="{BB962C8B-B14F-4D97-AF65-F5344CB8AC3E}">
        <p14:creationId xmlns:p14="http://schemas.microsoft.com/office/powerpoint/2010/main" val="9628509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Methodology</a:t>
            </a:r>
            <a:endParaRPr lang="en-US"/>
          </a:p>
        </p:txBody>
      </p:sp>
      <p:sp>
        <p:nvSpPr>
          <p:cNvPr id="3" name="Content Placeholder 2"/>
          <p:cNvSpPr>
            <a:spLocks noGrp="1"/>
          </p:cNvSpPr>
          <p:nvPr>
            <p:ph idx="1"/>
          </p:nvPr>
        </p:nvSpPr>
        <p:spPr>
          <a:xfrm>
            <a:off x="838200" y="1690688"/>
            <a:ext cx="10515600" cy="4351338"/>
          </a:xfrm>
        </p:spPr>
        <p:txBody>
          <a:bodyPr/>
          <a:lstStyle/>
          <a:p>
            <a:r>
              <a:rPr lang="en-US" dirty="0" smtClean="0"/>
              <a:t>Shape Matching (two-phase)</a:t>
            </a:r>
          </a:p>
          <a:p>
            <a:pPr marL="914400" lvl="1" indent="-457200">
              <a:buFont typeface="+mj-lt"/>
              <a:buAutoNum type="arabicPeriod"/>
            </a:pPr>
            <a:r>
              <a:rPr lang="en-US" dirty="0" smtClean="0"/>
              <a:t>Curve matching [Cui et al. 2009]</a:t>
            </a:r>
          </a:p>
          <a:p>
            <a:pPr marL="914400" lvl="1" indent="-457200">
              <a:buFont typeface="+mj-lt"/>
              <a:buAutoNum type="arabicPeriod"/>
            </a:pPr>
            <a:r>
              <a:rPr lang="en-US" dirty="0" smtClean="0"/>
              <a:t>Shape similarity</a:t>
            </a:r>
          </a:p>
          <a:p>
            <a:pPr lvl="2"/>
            <a:r>
              <a:rPr lang="en-US" dirty="0" smtClean="0"/>
              <a:t>Overlapping areas</a:t>
            </a:r>
          </a:p>
          <a:p>
            <a:pPr lvl="2"/>
            <a:endParaRPr lang="en-US" dirty="0"/>
          </a:p>
          <a:p>
            <a:pPr lvl="2"/>
            <a:endParaRPr lang="en-US" dirty="0" smtClean="0"/>
          </a:p>
          <a:p>
            <a:pPr lvl="2"/>
            <a:endParaRPr lang="en-US" dirty="0" smtClean="0"/>
          </a:p>
          <a:p>
            <a:pPr lvl="2"/>
            <a:r>
              <a:rPr lang="en-US" dirty="0" smtClean="0"/>
              <a:t>Correspondence consistency</a:t>
            </a:r>
          </a:p>
          <a:p>
            <a:pPr lvl="1"/>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6585" y="2601954"/>
            <a:ext cx="3357349" cy="153256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0213" y="4669749"/>
            <a:ext cx="3263501" cy="678233"/>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90213" y="3356835"/>
            <a:ext cx="3373283" cy="618871"/>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45904" y="5531117"/>
            <a:ext cx="4159112" cy="510908"/>
          </a:xfrm>
          <a:prstGeom prst="rect">
            <a:avLst/>
          </a:prstGeom>
        </p:spPr>
      </p:pic>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28576" y="4134515"/>
            <a:ext cx="2525357" cy="1504895"/>
          </a:xfrm>
          <a:prstGeom prst="rect">
            <a:avLst/>
          </a:prstGeom>
        </p:spPr>
      </p:pic>
    </p:spTree>
    <p:extLst>
      <p:ext uri="{BB962C8B-B14F-4D97-AF65-F5344CB8AC3E}">
        <p14:creationId xmlns:p14="http://schemas.microsoft.com/office/powerpoint/2010/main" val="5890659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Methodology</a:t>
            </a:r>
            <a:endParaRPr lang="en-US"/>
          </a:p>
        </p:txBody>
      </p:sp>
      <p:sp>
        <p:nvSpPr>
          <p:cNvPr id="3" name="Content Placeholder 2"/>
          <p:cNvSpPr>
            <a:spLocks noGrp="1"/>
          </p:cNvSpPr>
          <p:nvPr>
            <p:ph idx="1"/>
          </p:nvPr>
        </p:nvSpPr>
        <p:spPr/>
        <p:txBody>
          <a:bodyPr/>
          <a:lstStyle/>
          <a:p>
            <a:r>
              <a:rPr lang="en-US" dirty="0" smtClean="0"/>
              <a:t>Content-aware Shape Warping</a:t>
            </a:r>
          </a:p>
          <a:p>
            <a:pPr lvl="1"/>
            <a:r>
              <a:rPr lang="en-US" dirty="0" smtClean="0"/>
              <a:t>Preprocessing</a:t>
            </a:r>
          </a:p>
          <a:p>
            <a:pPr lvl="2"/>
            <a:r>
              <a:rPr lang="en-US" dirty="0" smtClean="0"/>
              <a:t>Feature significance measure</a:t>
            </a:r>
          </a:p>
          <a:p>
            <a:pPr lvl="2"/>
            <a:r>
              <a:rPr lang="en-US" dirty="0"/>
              <a:t>Delaunay triangulation</a:t>
            </a:r>
          </a:p>
          <a:p>
            <a:pPr lvl="2"/>
            <a:r>
              <a:rPr lang="en-US" dirty="0" smtClean="0"/>
              <a:t>Triangle </a:t>
            </a:r>
            <a:r>
              <a:rPr lang="en-US" dirty="0"/>
              <a:t>significance value</a:t>
            </a:r>
          </a:p>
          <a:p>
            <a:pPr lvl="1"/>
            <a:r>
              <a:rPr lang="en-US" dirty="0" smtClean="0"/>
              <a:t>Objectives</a:t>
            </a:r>
          </a:p>
          <a:p>
            <a:pPr lvl="2"/>
            <a:r>
              <a:rPr lang="en-US" dirty="0" smtClean="0"/>
              <a:t>Shape preservation</a:t>
            </a:r>
          </a:p>
          <a:p>
            <a:pPr lvl="2"/>
            <a:r>
              <a:rPr lang="en-US" dirty="0" smtClean="0"/>
              <a:t>Control point</a:t>
            </a:r>
            <a:endParaRPr lang="en-US" dirty="0"/>
          </a:p>
          <a:p>
            <a:pPr lvl="2"/>
            <a:r>
              <a:rPr lang="en-US" dirty="0" smtClean="0"/>
              <a:t>Smooth boundary</a:t>
            </a:r>
          </a:p>
          <a:p>
            <a:pPr lvl="2"/>
            <a:endParaRPr lang="en-US" dirty="0" smtClean="0"/>
          </a:p>
        </p:txBody>
      </p:sp>
    </p:spTree>
    <p:extLst>
      <p:ext uri="{BB962C8B-B14F-4D97-AF65-F5344CB8AC3E}">
        <p14:creationId xmlns:p14="http://schemas.microsoft.com/office/powerpoint/2010/main" val="36037638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Methodology</a:t>
            </a:r>
            <a:endParaRPr lang="en-US"/>
          </a:p>
        </p:txBody>
      </p:sp>
      <p:sp>
        <p:nvSpPr>
          <p:cNvPr id="3" name="Content Placeholder 2"/>
          <p:cNvSpPr>
            <a:spLocks noGrp="1"/>
          </p:cNvSpPr>
          <p:nvPr>
            <p:ph idx="1"/>
          </p:nvPr>
        </p:nvSpPr>
        <p:spPr/>
        <p:txBody>
          <a:bodyPr/>
          <a:lstStyle/>
          <a:p>
            <a:r>
              <a:rPr lang="en-US" dirty="0" smtClean="0"/>
              <a:t>Content-aware Shape Warping</a:t>
            </a:r>
          </a:p>
          <a:p>
            <a:pPr lvl="1"/>
            <a:r>
              <a:rPr lang="en-US" dirty="0" smtClean="0"/>
              <a:t>Significance measurement</a:t>
            </a:r>
          </a:p>
          <a:p>
            <a:pPr lvl="2"/>
            <a:r>
              <a:rPr lang="en-US" dirty="0" smtClean="0"/>
              <a:t>Length, </a:t>
            </a:r>
            <a:r>
              <a:rPr lang="en-US" dirty="0"/>
              <a:t>s</a:t>
            </a:r>
            <a:r>
              <a:rPr lang="en-US" dirty="0" smtClean="0"/>
              <a:t>parsity, and regularity determine feature significance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3309" y="3236784"/>
            <a:ext cx="7545381" cy="152902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0749" y="4765804"/>
            <a:ext cx="5270500" cy="838200"/>
          </a:xfrm>
          <a:prstGeom prst="rect">
            <a:avLst/>
          </a:prstGeom>
        </p:spPr>
      </p:pic>
    </p:spTree>
    <p:extLst>
      <p:ext uri="{BB962C8B-B14F-4D97-AF65-F5344CB8AC3E}">
        <p14:creationId xmlns:p14="http://schemas.microsoft.com/office/powerpoint/2010/main" val="31002300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4880" y="3564185"/>
            <a:ext cx="5692220" cy="2271783"/>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4807" y="3143006"/>
            <a:ext cx="1729826" cy="407018"/>
          </a:xfrm>
          <a:prstGeom prst="rect">
            <a:avLst/>
          </a:prstGeom>
        </p:spPr>
      </p:pic>
      <p:sp>
        <p:nvSpPr>
          <p:cNvPr id="2" name="Title 1"/>
          <p:cNvSpPr>
            <a:spLocks noGrp="1"/>
          </p:cNvSpPr>
          <p:nvPr>
            <p:ph type="title"/>
          </p:nvPr>
        </p:nvSpPr>
        <p:spPr/>
        <p:txBody>
          <a:bodyPr/>
          <a:lstStyle/>
          <a:p>
            <a:r>
              <a:rPr lang="en-US" smtClean="0"/>
              <a:t>Methodology</a:t>
            </a:r>
            <a:endParaRPr lang="en-US"/>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04359" y="2979029"/>
            <a:ext cx="4091641" cy="772355"/>
          </a:xfrm>
          <a:prstGeom prst="rect">
            <a:avLst/>
          </a:prstGeom>
        </p:spPr>
      </p:pic>
      <p:sp>
        <p:nvSpPr>
          <p:cNvPr id="3" name="Content Placeholder 2"/>
          <p:cNvSpPr>
            <a:spLocks noGrp="1"/>
          </p:cNvSpPr>
          <p:nvPr>
            <p:ph idx="1"/>
          </p:nvPr>
        </p:nvSpPr>
        <p:spPr/>
        <p:txBody>
          <a:bodyPr/>
          <a:lstStyle/>
          <a:p>
            <a:r>
              <a:rPr lang="en-US" dirty="0" smtClean="0"/>
              <a:t>Content-aware Shape Warping</a:t>
            </a:r>
          </a:p>
          <a:p>
            <a:pPr lvl="2"/>
            <a:endParaRPr lang="en-US" dirty="0" smtClean="0"/>
          </a:p>
          <a:p>
            <a:pPr lvl="2"/>
            <a:r>
              <a:rPr lang="en-US" dirty="0" smtClean="0"/>
              <a:t>Shape </a:t>
            </a:r>
            <a:r>
              <a:rPr lang="en-US" dirty="0"/>
              <a:t>preservation </a:t>
            </a:r>
            <a:r>
              <a:rPr lang="en-US" dirty="0" smtClean="0"/>
              <a:t>constraint</a:t>
            </a:r>
          </a:p>
          <a:p>
            <a:pPr lvl="2"/>
            <a:endParaRPr lang="en-US" dirty="0"/>
          </a:p>
          <a:p>
            <a:pPr lvl="2"/>
            <a:endParaRPr lang="en-US" dirty="0"/>
          </a:p>
          <a:p>
            <a:pPr lvl="2"/>
            <a:endParaRPr lang="en-US" dirty="0"/>
          </a:p>
          <a:p>
            <a:pPr lvl="2"/>
            <a:r>
              <a:rPr lang="en-US" dirty="0" smtClean="0"/>
              <a:t>Control point constraint</a:t>
            </a:r>
          </a:p>
          <a:p>
            <a:pPr lvl="2"/>
            <a:endParaRPr lang="en-US" dirty="0"/>
          </a:p>
          <a:p>
            <a:pPr lvl="2"/>
            <a:endParaRPr lang="en-US" dirty="0" smtClean="0"/>
          </a:p>
          <a:p>
            <a:pPr lvl="2"/>
            <a:endParaRPr lang="en-US" dirty="0"/>
          </a:p>
          <a:p>
            <a:pPr lvl="2"/>
            <a:r>
              <a:rPr lang="en-US" dirty="0" smtClean="0"/>
              <a:t>Smooth boundary constraint</a:t>
            </a:r>
            <a:endParaRPr lang="en-US" dirty="0"/>
          </a:p>
          <a:p>
            <a:pPr lvl="2"/>
            <a:endParaRPr lang="en-US" dirty="0" smtClean="0"/>
          </a:p>
          <a:p>
            <a:pPr lvl="2"/>
            <a:endParaRPr lang="en-US" dirty="0" smtClean="0"/>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5000" y="4292600"/>
            <a:ext cx="3513666" cy="764682"/>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61633" y="5689856"/>
            <a:ext cx="4440767" cy="672843"/>
          </a:xfrm>
          <a:prstGeom prst="rect">
            <a:avLst/>
          </a:prstGeom>
        </p:spPr>
      </p:pic>
    </p:spTree>
    <p:extLst>
      <p:ext uri="{BB962C8B-B14F-4D97-AF65-F5344CB8AC3E}">
        <p14:creationId xmlns:p14="http://schemas.microsoft.com/office/powerpoint/2010/main" val="16196442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a:t>
            </a:r>
            <a:endParaRPr lang="en-US" dirty="0"/>
          </a:p>
        </p:txBody>
      </p:sp>
      <p:sp>
        <p:nvSpPr>
          <p:cNvPr id="3" name="Content Placeholder 2"/>
          <p:cNvSpPr>
            <a:spLocks noGrp="1"/>
          </p:cNvSpPr>
          <p:nvPr>
            <p:ph idx="1"/>
          </p:nvPr>
        </p:nvSpPr>
        <p:spPr/>
        <p:txBody>
          <a:bodyPr/>
          <a:lstStyle/>
          <a:p>
            <a:r>
              <a:rPr lang="en-US" dirty="0" smtClean="0"/>
              <a:t>Content-aware Shape Warping</a:t>
            </a:r>
          </a:p>
          <a:p>
            <a:pPr lvl="2"/>
            <a:endParaRPr lang="en-US" dirty="0" smtClean="0"/>
          </a:p>
          <a:p>
            <a:pPr lvl="2"/>
            <a:r>
              <a:rPr lang="en-US" dirty="0" smtClean="0"/>
              <a:t>Warping </a:t>
            </a:r>
            <a:r>
              <a:rPr lang="en-US" dirty="0"/>
              <a:t>o</a:t>
            </a:r>
            <a:r>
              <a:rPr lang="en-US" dirty="0" smtClean="0"/>
              <a:t>ptimization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2667" y="3150526"/>
            <a:ext cx="5321300" cy="2289307"/>
          </a:xfrm>
          <a:prstGeom prst="rect">
            <a:avLst/>
          </a:prstGeom>
        </p:spPr>
      </p:pic>
    </p:spTree>
    <p:extLst>
      <p:ext uri="{BB962C8B-B14F-4D97-AF65-F5344CB8AC3E}">
        <p14:creationId xmlns:p14="http://schemas.microsoft.com/office/powerpoint/2010/main" val="4109506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4082" y="5387723"/>
            <a:ext cx="4830233" cy="588358"/>
          </a:xfrm>
          <a:prstGeom prst="rect">
            <a:avLst/>
          </a:prstGeom>
        </p:spPr>
      </p:pic>
      <p:sp>
        <p:nvSpPr>
          <p:cNvPr id="2" name="Title 1"/>
          <p:cNvSpPr>
            <a:spLocks noGrp="1"/>
          </p:cNvSpPr>
          <p:nvPr>
            <p:ph type="title"/>
          </p:nvPr>
        </p:nvSpPr>
        <p:spPr/>
        <p:txBody>
          <a:bodyPr/>
          <a:lstStyle/>
          <a:p>
            <a:r>
              <a:rPr lang="en-US" smtClean="0"/>
              <a:t>Methodology</a:t>
            </a:r>
            <a:endParaRPr lang="en-US"/>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825625"/>
                <a:ext cx="10515600" cy="3856277"/>
              </a:xfrm>
            </p:spPr>
            <p:txBody>
              <a:bodyPr/>
              <a:lstStyle/>
              <a:p>
                <a:r>
                  <a:rPr lang="en-US" dirty="0" smtClean="0"/>
                  <a:t>Tile template selection and transmutation</a:t>
                </a:r>
              </a:p>
              <a:p>
                <a:pPr lvl="1"/>
                <a:r>
                  <a:rPr lang="en-US" dirty="0" smtClean="0"/>
                  <a:t>Templates</a:t>
                </a:r>
              </a:p>
              <a:p>
                <a:pPr lvl="2"/>
                <a:r>
                  <a:rPr lang="en-US" dirty="0" smtClean="0"/>
                  <a:t>Horizontal</a:t>
                </a:r>
              </a:p>
              <a:p>
                <a:pPr lvl="2"/>
                <a:r>
                  <a:rPr lang="en-US" dirty="0" smtClean="0"/>
                  <a:t>Vertical</a:t>
                </a:r>
              </a:p>
              <a:p>
                <a:pPr lvl="2"/>
                <a:r>
                  <a:rPr lang="en-US" dirty="0" smtClean="0"/>
                  <a:t>Sky-and-water</a:t>
                </a:r>
              </a:p>
              <a:p>
                <a:pPr lvl="2"/>
                <a:r>
                  <a:rPr lang="en-US" dirty="0" smtClean="0"/>
                  <a:t>Less-regular</a:t>
                </a:r>
              </a:p>
              <a:p>
                <a:pPr lvl="1"/>
                <a:r>
                  <a:rPr lang="en-US" dirty="0" smtClean="0"/>
                  <a:t>Uniform number of feature lines added/removed </a:t>
                </a:r>
              </a:p>
              <a:p>
                <a:pPr lvl="1"/>
                <a:r>
                  <a:rPr lang="en-US" dirty="0" smtClean="0"/>
                  <a:t>Objective weights are interpolated</a:t>
                </a:r>
              </a:p>
              <a:p>
                <a:pPr lvl="2"/>
                <a14:m>
                  <m:oMath xmlns:m="http://schemas.openxmlformats.org/officeDocument/2006/math">
                    <m:r>
                      <a:rPr lang="en-US" b="0" i="1" smtClean="0">
                        <a:latin typeface="Cambria Math" charset="0"/>
                      </a:rPr>
                      <m:t>𝛽</m:t>
                    </m:r>
                    <m:r>
                      <a:rPr lang="en-US" b="0" i="1" smtClean="0">
                        <a:latin typeface="Cambria Math" charset="0"/>
                      </a:rPr>
                      <m:t>∈</m:t>
                    </m:r>
                    <m:d>
                      <m:dPr>
                        <m:ctrlPr>
                          <a:rPr lang="en-US" b="0" i="1" smtClean="0">
                            <a:latin typeface="Cambria Math" panose="02040503050406030204" pitchFamily="18" charset="0"/>
                          </a:rPr>
                        </m:ctrlPr>
                      </m:dPr>
                      <m:e>
                        <m:r>
                          <a:rPr lang="en-US" b="0" i="1" smtClean="0">
                            <a:latin typeface="Cambria Math" charset="0"/>
                          </a:rPr>
                          <m:t>0,1</m:t>
                        </m:r>
                      </m:e>
                    </m:d>
                    <m:r>
                      <a:rPr lang="en-US" b="0" i="1" smtClean="0">
                        <a:latin typeface="Cambria Math" charset="0"/>
                      </a:rPr>
                      <m:t>,    </m:t>
                    </m:r>
                    <m:r>
                      <a:rPr lang="en-US" b="0" i="1" smtClean="0">
                        <a:latin typeface="Cambria Math" charset="0"/>
                      </a:rPr>
                      <m:t>𝛼</m:t>
                    </m:r>
                    <m:r>
                      <a:rPr lang="en-US" b="0" i="1" smtClean="0">
                        <a:latin typeface="Cambria Math" charset="0"/>
                      </a:rPr>
                      <m:t>=</m:t>
                    </m:r>
                    <m:r>
                      <a:rPr lang="en-US" b="0" i="1" smtClean="0">
                        <a:latin typeface="Cambria Math" charset="0"/>
                      </a:rPr>
                      <m:t>𝛾</m:t>
                    </m:r>
                    <m:r>
                      <a:rPr lang="en-US" b="0" i="1" smtClean="0">
                        <a:latin typeface="Cambria Math" charset="0"/>
                      </a:rPr>
                      <m:t>=</m:t>
                    </m:r>
                    <m:f>
                      <m:fPr>
                        <m:ctrlPr>
                          <a:rPr lang="en-US" b="0" i="1" smtClean="0">
                            <a:latin typeface="Cambria Math" panose="02040503050406030204" pitchFamily="18" charset="0"/>
                          </a:rPr>
                        </m:ctrlPr>
                      </m:fPr>
                      <m:num>
                        <m:r>
                          <a:rPr lang="en-US" b="0" i="0" smtClean="0">
                            <a:latin typeface="Cambria Math" charset="0"/>
                          </a:rPr>
                          <m:t>1−</m:t>
                        </m:r>
                        <m:r>
                          <a:rPr lang="en-US" b="0" i="1" smtClean="0">
                            <a:latin typeface="Cambria Math" charset="0"/>
                          </a:rPr>
                          <m:t>𝛽</m:t>
                        </m:r>
                      </m:num>
                      <m:den>
                        <m:r>
                          <a:rPr lang="en-US" b="0" i="1" smtClean="0">
                            <a:latin typeface="Cambria Math" charset="0"/>
                          </a:rPr>
                          <m:t>2</m:t>
                        </m:r>
                      </m:den>
                    </m:f>
                  </m:oMath>
                </a14:m>
                <a:endParaRPr lang="en-US" b="0" dirty="0" smtClean="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825625"/>
                <a:ext cx="10515600" cy="3856277"/>
              </a:xfrm>
              <a:blipFill rotWithShape="0">
                <a:blip r:embed="rId3"/>
                <a:stretch>
                  <a:fillRect l="-1043" t="-2528"/>
                </a:stretch>
              </a:blipFill>
            </p:spPr>
            <p:txBody>
              <a:bodyPr/>
              <a:lstStyle/>
              <a:p>
                <a:r>
                  <a:rPr lang="en-US">
                    <a:noFill/>
                  </a:rPr>
                  <a:t> </a:t>
                </a:r>
              </a:p>
            </p:txBody>
          </p:sp>
        </mc:Fallback>
      </mc:AlternateContent>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5039" y="2116665"/>
            <a:ext cx="3791387" cy="3805767"/>
          </a:xfrm>
          <a:prstGeom prst="rect">
            <a:avLst/>
          </a:prstGeom>
        </p:spPr>
      </p:pic>
    </p:spTree>
    <p:extLst>
      <p:ext uri="{BB962C8B-B14F-4D97-AF65-F5344CB8AC3E}">
        <p14:creationId xmlns:p14="http://schemas.microsoft.com/office/powerpoint/2010/main" val="17230171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9211269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52409" y="1027906"/>
            <a:ext cx="6287182" cy="4829669"/>
          </a:xfrm>
          <a:prstGeom prst="rect">
            <a:avLst/>
          </a:prstGeom>
        </p:spPr>
      </p:pic>
      <p:sp>
        <p:nvSpPr>
          <p:cNvPr id="2" name="Title 1"/>
          <p:cNvSpPr>
            <a:spLocks noGrp="1"/>
          </p:cNvSpPr>
          <p:nvPr>
            <p:ph type="title"/>
          </p:nvPr>
        </p:nvSpPr>
        <p:spPr/>
        <p:txBody>
          <a:bodyPr/>
          <a:lstStyle/>
          <a:p>
            <a:r>
              <a:rPr lang="en-US" smtClean="0"/>
              <a:t>Results</a:t>
            </a:r>
            <a:endParaRPr lang="en-US"/>
          </a:p>
        </p:txBody>
      </p:sp>
      <p:sp>
        <p:nvSpPr>
          <p:cNvPr id="3" name="TextBox 2"/>
          <p:cNvSpPr txBox="1"/>
          <p:nvPr/>
        </p:nvSpPr>
        <p:spPr>
          <a:xfrm>
            <a:off x="5202072" y="5857575"/>
            <a:ext cx="1787856" cy="369332"/>
          </a:xfrm>
          <a:prstGeom prst="rect">
            <a:avLst/>
          </a:prstGeom>
          <a:noFill/>
        </p:spPr>
        <p:txBody>
          <a:bodyPr wrap="square" rtlCol="0">
            <a:spAutoFit/>
          </a:bodyPr>
          <a:lstStyle/>
          <a:p>
            <a:pPr algn="ctr"/>
            <a:r>
              <a:rPr lang="en-US" dirty="0" smtClean="0"/>
              <a:t>Sky and Water </a:t>
            </a:r>
            <a:r>
              <a:rPr lang="en-US" dirty="0"/>
              <a:t>I</a:t>
            </a:r>
          </a:p>
        </p:txBody>
      </p:sp>
    </p:spTree>
    <p:extLst>
      <p:ext uri="{BB962C8B-B14F-4D97-AF65-F5344CB8AC3E}">
        <p14:creationId xmlns:p14="http://schemas.microsoft.com/office/powerpoint/2010/main" val="40948388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Results</a:t>
            </a:r>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5350" y="1336367"/>
            <a:ext cx="8921300" cy="4543414"/>
          </a:xfrm>
        </p:spPr>
      </p:pic>
      <p:sp>
        <p:nvSpPr>
          <p:cNvPr id="5" name="TextBox 4"/>
          <p:cNvSpPr txBox="1"/>
          <p:nvPr/>
        </p:nvSpPr>
        <p:spPr>
          <a:xfrm>
            <a:off x="5202072" y="5879781"/>
            <a:ext cx="1787856" cy="369332"/>
          </a:xfrm>
          <a:prstGeom prst="rect">
            <a:avLst/>
          </a:prstGeom>
          <a:noFill/>
        </p:spPr>
        <p:txBody>
          <a:bodyPr wrap="square" rtlCol="0">
            <a:spAutoFit/>
          </a:bodyPr>
          <a:lstStyle/>
          <a:p>
            <a:pPr algn="ctr"/>
            <a:r>
              <a:rPr lang="en-US" dirty="0"/>
              <a:t>Sky and Water </a:t>
            </a:r>
            <a:r>
              <a:rPr lang="en-US" dirty="0" smtClean="0"/>
              <a:t>II</a:t>
            </a:r>
            <a:endParaRPr lang="en-US" dirty="0"/>
          </a:p>
        </p:txBody>
      </p:sp>
    </p:spTree>
    <p:extLst>
      <p:ext uri="{BB962C8B-B14F-4D97-AF65-F5344CB8AC3E}">
        <p14:creationId xmlns:p14="http://schemas.microsoft.com/office/powerpoint/2010/main" val="18883011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Results</a:t>
            </a:r>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4028707"/>
            <a:ext cx="10515601" cy="1719280"/>
          </a:xfr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843" y="1796951"/>
            <a:ext cx="10519957" cy="1934573"/>
          </a:xfrm>
          <a:prstGeom prst="rect">
            <a:avLst/>
          </a:prstGeom>
        </p:spPr>
      </p:pic>
      <p:sp>
        <p:nvSpPr>
          <p:cNvPr id="7" name="TextBox 6"/>
          <p:cNvSpPr txBox="1"/>
          <p:nvPr/>
        </p:nvSpPr>
        <p:spPr>
          <a:xfrm>
            <a:off x="4818892" y="5860504"/>
            <a:ext cx="2946683" cy="369332"/>
          </a:xfrm>
          <a:prstGeom prst="rect">
            <a:avLst/>
          </a:prstGeom>
          <a:noFill/>
        </p:spPr>
        <p:txBody>
          <a:bodyPr wrap="square" rtlCol="0">
            <a:spAutoFit/>
          </a:bodyPr>
          <a:lstStyle/>
          <a:p>
            <a:pPr algn="ctr"/>
            <a:r>
              <a:rPr lang="en-US" dirty="0" smtClean="0"/>
              <a:t>Interpolation Deformation</a:t>
            </a:r>
            <a:endParaRPr lang="en-US" dirty="0"/>
          </a:p>
        </p:txBody>
      </p:sp>
    </p:spTree>
    <p:extLst>
      <p:ext uri="{BB962C8B-B14F-4D97-AF65-F5344CB8AC3E}">
        <p14:creationId xmlns:p14="http://schemas.microsoft.com/office/powerpoint/2010/main" val="26665800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Introduction</a:t>
            </a:r>
            <a:endParaRPr lang="en-US"/>
          </a:p>
        </p:txBody>
      </p:sp>
      <p:sp>
        <p:nvSpPr>
          <p:cNvPr id="3" name="Content Placeholder 2"/>
          <p:cNvSpPr>
            <a:spLocks noGrp="1"/>
          </p:cNvSpPr>
          <p:nvPr>
            <p:ph idx="1"/>
          </p:nvPr>
        </p:nvSpPr>
        <p:spPr/>
        <p:txBody>
          <a:bodyPr/>
          <a:lstStyle/>
          <a:p>
            <a:r>
              <a:rPr lang="en-US" dirty="0" smtClean="0"/>
              <a:t>M.C. Escher (1898-1972)</a:t>
            </a:r>
          </a:p>
          <a:p>
            <a:pPr lvl="1"/>
            <a:r>
              <a:rPr lang="en-US" dirty="0" smtClean="0"/>
              <a:t>Master of tessellations</a:t>
            </a:r>
          </a:p>
          <a:p>
            <a:pPr lvl="1"/>
            <a:r>
              <a:rPr lang="en-US" dirty="0"/>
              <a:t>A</a:t>
            </a:r>
            <a:r>
              <a:rPr lang="en-US" dirty="0" smtClean="0"/>
              <a:t>mbiguity in visual perception</a:t>
            </a:r>
          </a:p>
          <a:p>
            <a:pPr lvl="1"/>
            <a:r>
              <a:rPr lang="en-US" dirty="0" smtClean="0"/>
              <a:t>Variety of shape deformations</a:t>
            </a:r>
            <a:endParaRPr lang="en-US" dirty="0"/>
          </a:p>
          <a:p>
            <a:pPr lvl="2"/>
            <a:endParaRPr lang="en-US" dirty="0"/>
          </a:p>
          <a:p>
            <a:pPr lvl="1"/>
            <a:endParaRPr lang="en-US" dirty="0" smtClean="0"/>
          </a:p>
        </p:txBody>
      </p:sp>
      <p:pic>
        <p:nvPicPr>
          <p:cNvPr id="6" name="Picture 2" descr="https://upload.wikimedia.org/wikipedia/en/4/43/EscherSelf192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1670" y="3589360"/>
            <a:ext cx="1765679" cy="245659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38325" y="1677684"/>
            <a:ext cx="5315475" cy="4499279"/>
          </a:xfrm>
          <a:prstGeom prst="rect">
            <a:avLst/>
          </a:prstGeom>
        </p:spPr>
      </p:pic>
    </p:spTree>
    <p:extLst>
      <p:ext uri="{BB962C8B-B14F-4D97-AF65-F5344CB8AC3E}">
        <p14:creationId xmlns:p14="http://schemas.microsoft.com/office/powerpoint/2010/main" val="1849241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Results</a:t>
            </a: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690688"/>
            <a:ext cx="10515600" cy="1454780"/>
          </a:xfrm>
          <a:prstGeom prst="rect">
            <a:avLst/>
          </a:prstGeom>
        </p:spPr>
      </p:pic>
      <p:pic>
        <p:nvPicPr>
          <p:cNvPr id="8"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199" y="3606415"/>
            <a:ext cx="10515600" cy="1729231"/>
          </a:xfrm>
        </p:spPr>
      </p:pic>
      <p:sp>
        <p:nvSpPr>
          <p:cNvPr id="6" name="TextBox 5"/>
          <p:cNvSpPr txBox="1"/>
          <p:nvPr/>
        </p:nvSpPr>
        <p:spPr>
          <a:xfrm>
            <a:off x="4084092" y="5599117"/>
            <a:ext cx="4023815" cy="369332"/>
          </a:xfrm>
          <a:prstGeom prst="rect">
            <a:avLst/>
          </a:prstGeom>
          <a:noFill/>
        </p:spPr>
        <p:txBody>
          <a:bodyPr wrap="square" rtlCol="0">
            <a:spAutoFit/>
          </a:bodyPr>
          <a:lstStyle/>
          <a:p>
            <a:pPr algn="ctr"/>
            <a:r>
              <a:rPr lang="en-US" dirty="0" smtClean="0"/>
              <a:t>Interpolation and Growth Deformation</a:t>
            </a:r>
            <a:endParaRPr lang="en-US" dirty="0"/>
          </a:p>
        </p:txBody>
      </p:sp>
    </p:spTree>
    <p:extLst>
      <p:ext uri="{BB962C8B-B14F-4D97-AF65-F5344CB8AC3E}">
        <p14:creationId xmlns:p14="http://schemas.microsoft.com/office/powerpoint/2010/main" val="62650377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Results</a:t>
            </a:r>
            <a:endParaRPr lang="en-US"/>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16523" y="1335846"/>
            <a:ext cx="9958953" cy="4424767"/>
          </a:xfrm>
        </p:spPr>
      </p:pic>
      <p:sp>
        <p:nvSpPr>
          <p:cNvPr id="4" name="TextBox 3"/>
          <p:cNvSpPr txBox="1"/>
          <p:nvPr/>
        </p:nvSpPr>
        <p:spPr>
          <a:xfrm>
            <a:off x="4084091" y="5760613"/>
            <a:ext cx="4023815" cy="369332"/>
          </a:xfrm>
          <a:prstGeom prst="rect">
            <a:avLst/>
          </a:prstGeom>
          <a:noFill/>
        </p:spPr>
        <p:txBody>
          <a:bodyPr wrap="square" rtlCol="0">
            <a:spAutoFit/>
          </a:bodyPr>
          <a:lstStyle/>
          <a:p>
            <a:pPr algn="ctr"/>
            <a:r>
              <a:rPr lang="en-US" dirty="0" smtClean="0"/>
              <a:t>Dihedral Tessellation</a:t>
            </a:r>
            <a:endParaRPr lang="en-US" dirty="0"/>
          </a:p>
        </p:txBody>
      </p:sp>
    </p:spTree>
    <p:extLst>
      <p:ext uri="{BB962C8B-B14F-4D97-AF65-F5344CB8AC3E}">
        <p14:creationId xmlns:p14="http://schemas.microsoft.com/office/powerpoint/2010/main" val="21475009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Results</a:t>
            </a:r>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73641" y="1472324"/>
            <a:ext cx="9644718" cy="4353651"/>
          </a:xfrm>
        </p:spPr>
      </p:pic>
      <p:sp>
        <p:nvSpPr>
          <p:cNvPr id="5" name="TextBox 4"/>
          <p:cNvSpPr txBox="1"/>
          <p:nvPr/>
        </p:nvSpPr>
        <p:spPr>
          <a:xfrm>
            <a:off x="4084092" y="5825975"/>
            <a:ext cx="4023815" cy="369332"/>
          </a:xfrm>
          <a:prstGeom prst="rect">
            <a:avLst/>
          </a:prstGeom>
          <a:noFill/>
        </p:spPr>
        <p:txBody>
          <a:bodyPr wrap="square" rtlCol="0">
            <a:spAutoFit/>
          </a:bodyPr>
          <a:lstStyle/>
          <a:p>
            <a:pPr algn="ctr"/>
            <a:r>
              <a:rPr lang="en-US" dirty="0" smtClean="0"/>
              <a:t>Single Source Tile Tessellation</a:t>
            </a:r>
            <a:endParaRPr lang="en-US" dirty="0"/>
          </a:p>
        </p:txBody>
      </p:sp>
    </p:spTree>
    <p:extLst>
      <p:ext uri="{BB962C8B-B14F-4D97-AF65-F5344CB8AC3E}">
        <p14:creationId xmlns:p14="http://schemas.microsoft.com/office/powerpoint/2010/main" val="45247931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3" name="Content Placeholder 2"/>
          <p:cNvSpPr>
            <a:spLocks noGrp="1"/>
          </p:cNvSpPr>
          <p:nvPr>
            <p:ph idx="1"/>
          </p:nvPr>
        </p:nvSpPr>
        <p:spPr/>
        <p:txBody>
          <a:bodyPr/>
          <a:lstStyle/>
          <a:p>
            <a:r>
              <a:rPr lang="en-US" dirty="0" smtClean="0"/>
              <a:t>Performance</a:t>
            </a:r>
          </a:p>
          <a:p>
            <a:pPr lvl="1"/>
            <a:r>
              <a:rPr lang="en-US" dirty="0" smtClean="0"/>
              <a:t>Average computation times</a:t>
            </a:r>
          </a:p>
          <a:p>
            <a:pPr lvl="2"/>
            <a:endParaRPr lang="en-US" dirty="0" smtClean="0"/>
          </a:p>
          <a:p>
            <a:pPr lvl="2"/>
            <a:r>
              <a:rPr lang="en-US" dirty="0" smtClean="0"/>
              <a:t>Tiling initialization: 		0.08 s.</a:t>
            </a:r>
          </a:p>
          <a:p>
            <a:pPr lvl="2"/>
            <a:endParaRPr lang="en-US" dirty="0" smtClean="0"/>
          </a:p>
          <a:p>
            <a:pPr lvl="2"/>
            <a:r>
              <a:rPr lang="en-US" dirty="0" smtClean="0"/>
              <a:t>Shape matching per tile:		0.41 s.</a:t>
            </a:r>
          </a:p>
          <a:p>
            <a:pPr lvl="2"/>
            <a:endParaRPr lang="en-US" dirty="0" smtClean="0"/>
          </a:p>
          <a:p>
            <a:pPr lvl="2"/>
            <a:r>
              <a:rPr lang="en-US" dirty="0" smtClean="0"/>
              <a:t>Feature line simplification: 	0.23 s.</a:t>
            </a:r>
          </a:p>
          <a:p>
            <a:pPr lvl="2"/>
            <a:endParaRPr lang="en-US" dirty="0" smtClean="0"/>
          </a:p>
          <a:p>
            <a:pPr lvl="2"/>
            <a:r>
              <a:rPr lang="en-US" dirty="0" smtClean="0"/>
              <a:t>Shape transmutation: 		4.34 s.</a:t>
            </a:r>
            <a:endParaRPr lang="en-US" dirty="0"/>
          </a:p>
        </p:txBody>
      </p:sp>
    </p:spTree>
    <p:extLst>
      <p:ext uri="{BB962C8B-B14F-4D97-AF65-F5344CB8AC3E}">
        <p14:creationId xmlns:p14="http://schemas.microsoft.com/office/powerpoint/2010/main" val="3978443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User Study</a:t>
            </a:r>
            <a:endParaRPr lang="en-US"/>
          </a:p>
        </p:txBody>
      </p:sp>
      <p:sp>
        <p:nvSpPr>
          <p:cNvPr id="3" name="Content Placeholder 2"/>
          <p:cNvSpPr>
            <a:spLocks noGrp="1"/>
          </p:cNvSpPr>
          <p:nvPr>
            <p:ph idx="1"/>
          </p:nvPr>
        </p:nvSpPr>
        <p:spPr/>
        <p:txBody>
          <a:bodyPr/>
          <a:lstStyle/>
          <a:p>
            <a:r>
              <a:rPr lang="en-US" dirty="0" smtClean="0"/>
              <a:t>70 participants aged 20-52 years old</a:t>
            </a:r>
          </a:p>
          <a:p>
            <a:r>
              <a:rPr lang="en-US" dirty="0"/>
              <a:t>R</a:t>
            </a:r>
            <a:r>
              <a:rPr lang="en-US" dirty="0" smtClean="0"/>
              <a:t>esults compared with those of [Sugihara 2009]</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6156" y="3739575"/>
            <a:ext cx="5903934" cy="2464713"/>
          </a:xfrm>
          <a:prstGeom prst="rect">
            <a:avLst/>
          </a:prstGeom>
        </p:spPr>
      </p:pic>
      <p:pic>
        <p:nvPicPr>
          <p:cNvPr id="5"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0055" y="2864352"/>
            <a:ext cx="8211890" cy="740286"/>
          </a:xfrm>
          <a:prstGeom prst="rect">
            <a:avLst/>
          </a:prstGeom>
        </p:spPr>
      </p:pic>
    </p:spTree>
    <p:extLst>
      <p:ext uri="{BB962C8B-B14F-4D97-AF65-F5344CB8AC3E}">
        <p14:creationId xmlns:p14="http://schemas.microsoft.com/office/powerpoint/2010/main" val="40905055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Limitations</a:t>
            </a:r>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5228" y="1825625"/>
            <a:ext cx="10201543" cy="4351338"/>
          </a:xfrm>
        </p:spPr>
      </p:pic>
    </p:spTree>
    <p:extLst>
      <p:ext uri="{BB962C8B-B14F-4D97-AF65-F5344CB8AC3E}">
        <p14:creationId xmlns:p14="http://schemas.microsoft.com/office/powerpoint/2010/main" val="33405911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Future Work</a:t>
            </a:r>
            <a:endParaRPr lang="en-US"/>
          </a:p>
        </p:txBody>
      </p:sp>
      <p:sp>
        <p:nvSpPr>
          <p:cNvPr id="3" name="Content Placeholder 2"/>
          <p:cNvSpPr>
            <a:spLocks noGrp="1"/>
          </p:cNvSpPr>
          <p:nvPr>
            <p:ph idx="1"/>
          </p:nvPr>
        </p:nvSpPr>
        <p:spPr/>
        <p:txBody>
          <a:bodyPr/>
          <a:lstStyle/>
          <a:p>
            <a:r>
              <a:rPr lang="en-US" dirty="0" smtClean="0"/>
              <a:t>“Realization” deformation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169" y="2367429"/>
            <a:ext cx="6062383" cy="3581779"/>
          </a:xfrm>
          <a:prstGeom prst="rect">
            <a:avLst/>
          </a:prstGeom>
        </p:spPr>
      </p:pic>
    </p:spTree>
    <p:extLst>
      <p:ext uri="{BB962C8B-B14F-4D97-AF65-F5344CB8AC3E}">
        <p14:creationId xmlns:p14="http://schemas.microsoft.com/office/powerpoint/2010/main" val="14115322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Conclusion</a:t>
            </a:r>
            <a:endParaRPr lang="en-US"/>
          </a:p>
        </p:txBody>
      </p:sp>
      <p:sp>
        <p:nvSpPr>
          <p:cNvPr id="3" name="Content Placeholder 2"/>
          <p:cNvSpPr>
            <a:spLocks noGrp="1"/>
          </p:cNvSpPr>
          <p:nvPr>
            <p:ph idx="1"/>
          </p:nvPr>
        </p:nvSpPr>
        <p:spPr/>
        <p:txBody>
          <a:bodyPr>
            <a:normAutofit/>
          </a:bodyPr>
          <a:lstStyle/>
          <a:p>
            <a:r>
              <a:rPr lang="en-US" dirty="0" smtClean="0"/>
              <a:t>This study proposes several techniques, including tile initialization, shape matching, and context-aware warping to generate Escher arts with dual perception</a:t>
            </a:r>
          </a:p>
          <a:p>
            <a:r>
              <a:rPr lang="en-US" dirty="0" smtClean="0"/>
              <a:t>A variety of shape deformations commonly found in Escher’s art are implemented and provided in our system</a:t>
            </a:r>
          </a:p>
          <a:p>
            <a:r>
              <a:rPr lang="en-US" dirty="0" smtClean="0"/>
              <a:t>The conducted user-study shows that our results are better than  those in [Sugihara 2009] in terms of aesthetics, smoothness, and dual figure-ground perception</a:t>
            </a:r>
          </a:p>
          <a:p>
            <a:r>
              <a:rPr lang="en-US" dirty="0" smtClean="0"/>
              <a:t>Our system can be used as a tool for both serious and casual artists to efficiently create elegant Escher-like art</a:t>
            </a:r>
            <a:endParaRPr lang="en-US" dirty="0"/>
          </a:p>
        </p:txBody>
      </p:sp>
    </p:spTree>
    <p:extLst>
      <p:ext uri="{BB962C8B-B14F-4D97-AF65-F5344CB8AC3E}">
        <p14:creationId xmlns:p14="http://schemas.microsoft.com/office/powerpoint/2010/main" val="16091776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Content Placeholder 2"/>
          <p:cNvSpPr>
            <a:spLocks noGrp="1"/>
          </p:cNvSpPr>
          <p:nvPr>
            <p:ph idx="1"/>
          </p:nvPr>
        </p:nvSpPr>
        <p:spPr/>
        <p:txBody>
          <a:bodyPr/>
          <a:lstStyle/>
          <a:p>
            <a:r>
              <a:rPr lang="en-US" dirty="0" smtClean="0"/>
              <a:t>For supplemental results and demo video please see our webpage</a:t>
            </a:r>
          </a:p>
          <a:p>
            <a:pPr lvl="1"/>
            <a:r>
              <a:rPr lang="en-US" dirty="0" smtClean="0">
                <a:hlinkClick r:id="rId2"/>
              </a:rPr>
              <a:t>http</a:t>
            </a:r>
            <a:r>
              <a:rPr lang="en-US" dirty="0">
                <a:hlinkClick r:id="rId2"/>
              </a:rPr>
              <a:t>://graphics.csie.ncku.edu.tw/Escher/</a:t>
            </a:r>
            <a:r>
              <a:rPr lang="en-US" dirty="0" err="1">
                <a:hlinkClick r:id="rId2"/>
              </a:rPr>
              <a:t>tvcg-escher_art.pdf</a:t>
            </a:r>
            <a:endParaRPr lang="en-US" dirty="0" smtClean="0"/>
          </a:p>
          <a:p>
            <a:pPr lvl="1"/>
            <a:r>
              <a:rPr lang="en-US" dirty="0" smtClean="0">
                <a:hlinkClick r:id="rId3"/>
              </a:rPr>
              <a:t>http</a:t>
            </a:r>
            <a:r>
              <a:rPr lang="en-US" dirty="0">
                <a:hlinkClick r:id="rId3"/>
              </a:rPr>
              <a:t>://</a:t>
            </a:r>
            <a:r>
              <a:rPr lang="en-US" dirty="0" smtClean="0">
                <a:hlinkClick r:id="rId3"/>
              </a:rPr>
              <a:t>graphics.csie.ncku.edu.tw/Escher/Main_video.mp4</a:t>
            </a:r>
            <a:endParaRPr lang="en-US" dirty="0" smtClean="0"/>
          </a:p>
          <a:p>
            <a:pPr lvl="1"/>
            <a:r>
              <a:rPr lang="en-US" dirty="0">
                <a:hlinkClick r:id="rId4"/>
              </a:rPr>
              <a:t>http://graphics.csie.ncku.edu.tw/Escher/More_results.mp4</a:t>
            </a:r>
            <a:endParaRPr lang="en-US" dirty="0" smtClean="0"/>
          </a:p>
        </p:txBody>
      </p:sp>
    </p:spTree>
    <p:extLst>
      <p:ext uri="{BB962C8B-B14F-4D97-AF65-F5344CB8AC3E}">
        <p14:creationId xmlns:p14="http://schemas.microsoft.com/office/powerpoint/2010/main" val="19775613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Introduction</a:t>
            </a:r>
            <a:endParaRPr lang="en-US"/>
          </a:p>
        </p:txBody>
      </p:sp>
      <p:sp>
        <p:nvSpPr>
          <p:cNvPr id="6" name="Content Placeholder 5"/>
          <p:cNvSpPr>
            <a:spLocks noGrp="1"/>
          </p:cNvSpPr>
          <p:nvPr>
            <p:ph idx="1"/>
          </p:nvPr>
        </p:nvSpPr>
        <p:spPr/>
        <p:txBody>
          <a:bodyPr/>
          <a:lstStyle/>
          <a:p>
            <a:r>
              <a:rPr lang="en-US" dirty="0" smtClean="0"/>
              <a:t>Sky and water I and II</a:t>
            </a:r>
          </a:p>
          <a:p>
            <a:pPr lvl="2"/>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7539" y="1525961"/>
            <a:ext cx="3034778" cy="4651002"/>
          </a:xfrm>
          <a:prstGeom prst="rect">
            <a:avLst/>
          </a:prstGeom>
        </p:spPr>
      </p:pic>
      <p:pic>
        <p:nvPicPr>
          <p:cNvPr id="5" name="圖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6123" y="2542331"/>
            <a:ext cx="3269933" cy="3412103"/>
          </a:xfrm>
          <a:prstGeom prst="rect">
            <a:avLst/>
          </a:prstGeom>
        </p:spPr>
      </p:pic>
    </p:spTree>
    <p:extLst>
      <p:ext uri="{BB962C8B-B14F-4D97-AF65-F5344CB8AC3E}">
        <p14:creationId xmlns:p14="http://schemas.microsoft.com/office/powerpoint/2010/main" val="9055589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Introduction</a:t>
            </a:r>
            <a:endParaRPr lang="en-US" b="1" dirty="0"/>
          </a:p>
        </p:txBody>
      </p:sp>
      <p:sp>
        <p:nvSpPr>
          <p:cNvPr id="3" name="Content Placeholder 2"/>
          <p:cNvSpPr>
            <a:spLocks noGrp="1"/>
          </p:cNvSpPr>
          <p:nvPr>
            <p:ph idx="1"/>
          </p:nvPr>
        </p:nvSpPr>
        <p:spPr/>
        <p:txBody>
          <a:bodyPr/>
          <a:lstStyle/>
          <a:p>
            <a:r>
              <a:rPr lang="en-US" dirty="0" smtClean="0"/>
              <a:t>Metamorphosis II</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609325"/>
            <a:ext cx="10515600" cy="1880692"/>
          </a:xfrm>
          <a:prstGeom prst="rect">
            <a:avLst/>
          </a:prstGeom>
        </p:spPr>
      </p:pic>
    </p:spTree>
    <p:extLst>
      <p:ext uri="{BB962C8B-B14F-4D97-AF65-F5344CB8AC3E}">
        <p14:creationId xmlns:p14="http://schemas.microsoft.com/office/powerpoint/2010/main" val="11504885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Related Work</a:t>
            </a:r>
            <a:endParaRPr lang="en-US"/>
          </a:p>
        </p:txBody>
      </p:sp>
      <p:sp>
        <p:nvSpPr>
          <p:cNvPr id="3" name="Content Placeholder 2"/>
          <p:cNvSpPr>
            <a:spLocks noGrp="1"/>
          </p:cNvSpPr>
          <p:nvPr>
            <p:ph idx="1"/>
          </p:nvPr>
        </p:nvSpPr>
        <p:spPr/>
        <p:txBody>
          <a:bodyPr>
            <a:normAutofit/>
          </a:bodyPr>
          <a:lstStyle/>
          <a:p>
            <a:r>
              <a:rPr lang="en-US" dirty="0" smtClean="0"/>
              <a:t>Escher-like tessellations</a:t>
            </a:r>
          </a:p>
          <a:p>
            <a:pPr lvl="1"/>
            <a:r>
              <a:rPr lang="en-US" dirty="0" err="1" smtClean="0"/>
              <a:t>Escherization</a:t>
            </a:r>
            <a:r>
              <a:rPr lang="en-US" dirty="0" smtClean="0"/>
              <a:t> [Kaplan 2000]</a:t>
            </a:r>
          </a:p>
          <a:p>
            <a:pPr lvl="1"/>
            <a:r>
              <a:rPr lang="en-US" dirty="0" smtClean="0"/>
              <a:t>Dihedral </a:t>
            </a:r>
            <a:r>
              <a:rPr lang="en-US" dirty="0" err="1"/>
              <a:t>e</a:t>
            </a:r>
            <a:r>
              <a:rPr lang="en-US" dirty="0" err="1" smtClean="0"/>
              <a:t>sherization</a:t>
            </a:r>
            <a:r>
              <a:rPr lang="en-US" dirty="0" smtClean="0"/>
              <a:t> [Kaplan and </a:t>
            </a:r>
            <a:r>
              <a:rPr lang="en-US" dirty="0" err="1" smtClean="0"/>
              <a:t>Salesin</a:t>
            </a:r>
            <a:r>
              <a:rPr lang="en-US" dirty="0" smtClean="0"/>
              <a:t> 2004] </a:t>
            </a:r>
          </a:p>
          <a:p>
            <a:pPr lvl="1"/>
            <a:r>
              <a:rPr lang="en-US" dirty="0" smtClean="0"/>
              <a:t>Maximum eigenvalue problem for </a:t>
            </a:r>
            <a:r>
              <a:rPr lang="en-US" dirty="0" err="1" smtClean="0"/>
              <a:t>escherization</a:t>
            </a:r>
            <a:r>
              <a:rPr lang="en-US" dirty="0" smtClean="0"/>
              <a:t> [Koizumi and Sugihara 2011]</a:t>
            </a:r>
          </a:p>
          <a:p>
            <a:pPr lvl="1"/>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499" y="3553535"/>
            <a:ext cx="2995001" cy="2999666"/>
          </a:xfrm>
          <a:prstGeom prst="rect">
            <a:avLst/>
          </a:prstGeom>
        </p:spPr>
      </p:pic>
      <p:sp>
        <p:nvSpPr>
          <p:cNvPr id="5" name="TextBox 4"/>
          <p:cNvSpPr txBox="1"/>
          <p:nvPr/>
        </p:nvSpPr>
        <p:spPr>
          <a:xfrm>
            <a:off x="7593500" y="5988734"/>
            <a:ext cx="2088107" cy="646331"/>
          </a:xfrm>
          <a:prstGeom prst="rect">
            <a:avLst/>
          </a:prstGeom>
          <a:noFill/>
        </p:spPr>
        <p:txBody>
          <a:bodyPr wrap="square" rtlCol="0">
            <a:spAutoFit/>
          </a:bodyPr>
          <a:lstStyle/>
          <a:p>
            <a:pPr marL="0" lvl="1"/>
            <a:r>
              <a:rPr lang="en-US"/>
              <a:t>[Kaplan 2000]</a:t>
            </a:r>
          </a:p>
          <a:p>
            <a:endParaRPr lang="en-US" dirty="0"/>
          </a:p>
        </p:txBody>
      </p:sp>
    </p:spTree>
    <p:extLst>
      <p:ext uri="{BB962C8B-B14F-4D97-AF65-F5344CB8AC3E}">
        <p14:creationId xmlns:p14="http://schemas.microsoft.com/office/powerpoint/2010/main" val="8686496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US" dirty="0"/>
          </a:p>
        </p:txBody>
      </p:sp>
      <p:sp>
        <p:nvSpPr>
          <p:cNvPr id="3" name="Content Placeholder 2"/>
          <p:cNvSpPr>
            <a:spLocks noGrp="1"/>
          </p:cNvSpPr>
          <p:nvPr>
            <p:ph idx="1"/>
          </p:nvPr>
        </p:nvSpPr>
        <p:spPr/>
        <p:txBody>
          <a:bodyPr/>
          <a:lstStyle/>
          <a:p>
            <a:r>
              <a:rPr lang="en-US" dirty="0"/>
              <a:t>Special Escher-like art</a:t>
            </a:r>
          </a:p>
          <a:p>
            <a:pPr lvl="1"/>
            <a:r>
              <a:rPr lang="en-US" dirty="0"/>
              <a:t>Escher sphere construction kit [Yen and Sequin 2001]</a:t>
            </a:r>
          </a:p>
          <a:p>
            <a:pPr lvl="1"/>
            <a:r>
              <a:rPr lang="en-US" dirty="0"/>
              <a:t>Computer-aided generation of Escher-like sky-and-water tiling patterns [Sugihara 2009]</a:t>
            </a:r>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8422" y="3755579"/>
            <a:ext cx="2425700" cy="242138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74139" y="3755579"/>
            <a:ext cx="2486794" cy="2438895"/>
          </a:xfrm>
          <a:prstGeom prst="rect">
            <a:avLst/>
          </a:prstGeom>
        </p:spPr>
      </p:pic>
      <p:sp>
        <p:nvSpPr>
          <p:cNvPr id="6" name="Rectangle 5"/>
          <p:cNvSpPr/>
          <p:nvPr/>
        </p:nvSpPr>
        <p:spPr>
          <a:xfrm>
            <a:off x="616696" y="5825142"/>
            <a:ext cx="2741071" cy="369332"/>
          </a:xfrm>
          <a:prstGeom prst="rect">
            <a:avLst/>
          </a:prstGeom>
        </p:spPr>
        <p:txBody>
          <a:bodyPr wrap="none">
            <a:spAutoFit/>
          </a:bodyPr>
          <a:lstStyle/>
          <a:p>
            <a:pPr lvl="1"/>
            <a:r>
              <a:rPr lang="en-US" smtClean="0"/>
              <a:t>[</a:t>
            </a:r>
            <a:r>
              <a:rPr lang="en-US"/>
              <a:t>Yen and Sequin 2001</a:t>
            </a:r>
            <a:r>
              <a:rPr lang="en-US" smtClean="0"/>
              <a:t>]</a:t>
            </a:r>
            <a:endParaRPr lang="en-US" dirty="0"/>
          </a:p>
        </p:txBody>
      </p:sp>
      <p:sp>
        <p:nvSpPr>
          <p:cNvPr id="7" name="Rectangle 6"/>
          <p:cNvSpPr/>
          <p:nvPr/>
        </p:nvSpPr>
        <p:spPr>
          <a:xfrm>
            <a:off x="8652682" y="5807631"/>
            <a:ext cx="2749838" cy="369332"/>
          </a:xfrm>
          <a:prstGeom prst="rect">
            <a:avLst/>
          </a:prstGeom>
        </p:spPr>
        <p:txBody>
          <a:bodyPr wrap="square">
            <a:spAutoFit/>
          </a:bodyPr>
          <a:lstStyle/>
          <a:p>
            <a:pPr lvl="1"/>
            <a:r>
              <a:rPr lang="en-US" dirty="0"/>
              <a:t>[Sugihara 2009]</a:t>
            </a:r>
          </a:p>
        </p:txBody>
      </p:sp>
    </p:spTree>
    <p:extLst>
      <p:ext uri="{BB962C8B-B14F-4D97-AF65-F5344CB8AC3E}">
        <p14:creationId xmlns:p14="http://schemas.microsoft.com/office/powerpoint/2010/main" val="18443263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US" dirty="0"/>
          </a:p>
        </p:txBody>
      </p:sp>
      <p:sp>
        <p:nvSpPr>
          <p:cNvPr id="3" name="Content Placeholder 2"/>
          <p:cNvSpPr>
            <a:spLocks noGrp="1"/>
          </p:cNvSpPr>
          <p:nvPr>
            <p:ph idx="1"/>
          </p:nvPr>
        </p:nvSpPr>
        <p:spPr/>
        <p:txBody>
          <a:bodyPr/>
          <a:lstStyle/>
          <a:p>
            <a:r>
              <a:rPr lang="en-US" dirty="0"/>
              <a:t>Dual figure-ground perception</a:t>
            </a:r>
          </a:p>
          <a:p>
            <a:pPr lvl="1"/>
            <a:r>
              <a:rPr lang="en-US" dirty="0"/>
              <a:t>Inhibitory competition in figure-ground perception [Peterson and </a:t>
            </a:r>
            <a:r>
              <a:rPr lang="en-US" dirty="0" err="1"/>
              <a:t>Salvagio</a:t>
            </a:r>
            <a:r>
              <a:rPr lang="en-US" dirty="0"/>
              <a:t> 2008]</a:t>
            </a:r>
          </a:p>
          <a:p>
            <a:pPr lvl="1"/>
            <a:r>
              <a:rPr lang="en-US" dirty="0" smtClean="0"/>
              <a:t>Lessons </a:t>
            </a:r>
            <a:r>
              <a:rPr lang="en-US" dirty="0"/>
              <a:t>in duality and symmetry from M.C. Escher [</a:t>
            </a:r>
            <a:r>
              <a:rPr lang="en-US" dirty="0" err="1"/>
              <a:t>Schattschneider</a:t>
            </a:r>
            <a:r>
              <a:rPr lang="en-US" dirty="0"/>
              <a:t> 2008</a:t>
            </a:r>
            <a:r>
              <a:rPr lang="en-US" dirty="0" smtClean="0"/>
              <a:t>]</a:t>
            </a:r>
          </a:p>
          <a:p>
            <a:pPr lvl="1"/>
            <a:r>
              <a:rPr lang="en-US" dirty="0" smtClean="0"/>
              <a:t>Generating ambiguous figure-ground </a:t>
            </a:r>
            <a:r>
              <a:rPr lang="en-US" dirty="0"/>
              <a:t>i</a:t>
            </a:r>
            <a:r>
              <a:rPr lang="en-US" dirty="0" smtClean="0"/>
              <a:t>mages [</a:t>
            </a:r>
            <a:r>
              <a:rPr lang="en-US" dirty="0" err="1" smtClean="0"/>
              <a:t>Kuo</a:t>
            </a:r>
            <a:r>
              <a:rPr lang="en-US" dirty="0" smtClean="0"/>
              <a:t> et al. 2017]</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3968" y="3894667"/>
            <a:ext cx="2006438" cy="2692400"/>
          </a:xfrm>
          <a:prstGeom prst="rect">
            <a:avLst/>
          </a:prstGeom>
        </p:spPr>
      </p:pic>
      <p:sp>
        <p:nvSpPr>
          <p:cNvPr id="5" name="Rectangle 4"/>
          <p:cNvSpPr/>
          <p:nvPr/>
        </p:nvSpPr>
        <p:spPr>
          <a:xfrm>
            <a:off x="6673756" y="6012683"/>
            <a:ext cx="2749838" cy="369332"/>
          </a:xfrm>
          <a:prstGeom prst="rect">
            <a:avLst/>
          </a:prstGeom>
        </p:spPr>
        <p:txBody>
          <a:bodyPr wrap="square">
            <a:spAutoFit/>
          </a:bodyPr>
          <a:lstStyle/>
          <a:p>
            <a:pPr lvl="1"/>
            <a:r>
              <a:rPr lang="en-US" dirty="0"/>
              <a:t>[</a:t>
            </a:r>
            <a:r>
              <a:rPr lang="en-US" dirty="0" err="1"/>
              <a:t>Kuo</a:t>
            </a:r>
            <a:r>
              <a:rPr lang="en-US" dirty="0"/>
              <a:t> et al. 2017]</a:t>
            </a:r>
          </a:p>
        </p:txBody>
      </p:sp>
    </p:spTree>
    <p:extLst>
      <p:ext uri="{BB962C8B-B14F-4D97-AF65-F5344CB8AC3E}">
        <p14:creationId xmlns:p14="http://schemas.microsoft.com/office/powerpoint/2010/main" val="12946559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System Overview</a:t>
            </a:r>
            <a:endParaRPr lang="en-US"/>
          </a:p>
        </p:txBody>
      </p:sp>
      <p:sp>
        <p:nvSpPr>
          <p:cNvPr id="3" name="Content Placeholder 2"/>
          <p:cNvSpPr>
            <a:spLocks noGrp="1"/>
          </p:cNvSpPr>
          <p:nvPr>
            <p:ph idx="1"/>
          </p:nvPr>
        </p:nvSpPr>
        <p:spPr>
          <a:xfrm>
            <a:off x="838200" y="1690688"/>
            <a:ext cx="10515600" cy="4351338"/>
          </a:xfrm>
        </p:spPr>
        <p:txBody>
          <a:bodyPr/>
          <a:lstStyle/>
          <a:p>
            <a:endParaRPr lang="en-US" smtClean="0"/>
          </a:p>
        </p:txBody>
      </p:sp>
      <p:pic>
        <p:nvPicPr>
          <p:cNvPr id="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342545"/>
            <a:ext cx="10515600" cy="3047624"/>
          </a:xfrm>
          <a:prstGeom prst="rect">
            <a:avLst/>
          </a:prstGeom>
        </p:spPr>
      </p:pic>
    </p:spTree>
    <p:extLst>
      <p:ext uri="{BB962C8B-B14F-4D97-AF65-F5344CB8AC3E}">
        <p14:creationId xmlns:p14="http://schemas.microsoft.com/office/powerpoint/2010/main" val="2079444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Methodology</a:t>
            </a:r>
            <a:endParaRPr lang="en-US"/>
          </a:p>
        </p:txBody>
      </p:sp>
      <p:sp>
        <p:nvSpPr>
          <p:cNvPr id="5" name="Content Placeholder 4"/>
          <p:cNvSpPr>
            <a:spLocks noGrp="1"/>
          </p:cNvSpPr>
          <p:nvPr>
            <p:ph idx="1"/>
          </p:nvPr>
        </p:nvSpPr>
        <p:spPr/>
        <p:txBody>
          <a:bodyPr/>
          <a:lstStyle/>
          <a:p>
            <a:r>
              <a:rPr lang="en-US" dirty="0" smtClean="0"/>
              <a:t>Tile Initialization</a:t>
            </a:r>
          </a:p>
          <a:p>
            <a:pPr lvl="1"/>
            <a:r>
              <a:rPr lang="en-US" dirty="0" smtClean="0"/>
              <a:t>Prefer large curvature and small distance</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0895" y="2799487"/>
            <a:ext cx="6230209" cy="240361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52295" y="5338038"/>
            <a:ext cx="7167064" cy="514512"/>
          </a:xfrm>
          <a:prstGeom prst="rect">
            <a:avLst/>
          </a:prstGeom>
        </p:spPr>
      </p:pic>
    </p:spTree>
    <p:extLst>
      <p:ext uri="{BB962C8B-B14F-4D97-AF65-F5344CB8AC3E}">
        <p14:creationId xmlns:p14="http://schemas.microsoft.com/office/powerpoint/2010/main" val="420557950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4729</TotalTime>
  <Words>1521</Words>
  <Application>Microsoft Office PowerPoint</Application>
  <PresentationFormat>寬螢幕</PresentationFormat>
  <Paragraphs>164</Paragraphs>
  <Slides>28</Slides>
  <Notes>12</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28</vt:i4>
      </vt:variant>
    </vt:vector>
  </HeadingPairs>
  <TitlesOfParts>
    <vt:vector size="33" baseType="lpstr">
      <vt:lpstr>Arial</vt:lpstr>
      <vt:lpstr>Calibri</vt:lpstr>
      <vt:lpstr>Calibri Light</vt:lpstr>
      <vt:lpstr>Cambria Math</vt:lpstr>
      <vt:lpstr>Office Theme</vt:lpstr>
      <vt:lpstr>Generation of Escher Arts with Dual Perception </vt:lpstr>
      <vt:lpstr>Introduction</vt:lpstr>
      <vt:lpstr>Introduction</vt:lpstr>
      <vt:lpstr>Introduction</vt:lpstr>
      <vt:lpstr>Related Work</vt:lpstr>
      <vt:lpstr>Related Work</vt:lpstr>
      <vt:lpstr>Related Work</vt:lpstr>
      <vt:lpstr>System Overview</vt:lpstr>
      <vt:lpstr>Methodology</vt:lpstr>
      <vt:lpstr>Methodology</vt:lpstr>
      <vt:lpstr>Methodology</vt:lpstr>
      <vt:lpstr>Methodology</vt:lpstr>
      <vt:lpstr>Methodology</vt:lpstr>
      <vt:lpstr>Methodology</vt:lpstr>
      <vt:lpstr>Methodology</vt:lpstr>
      <vt:lpstr>Results</vt:lpstr>
      <vt:lpstr>Results</vt:lpstr>
      <vt:lpstr>Results</vt:lpstr>
      <vt:lpstr>Results</vt:lpstr>
      <vt:lpstr>Results</vt:lpstr>
      <vt:lpstr>Results</vt:lpstr>
      <vt:lpstr>Results</vt:lpstr>
      <vt:lpstr>Results</vt:lpstr>
      <vt:lpstr>User Study</vt:lpstr>
      <vt:lpstr>Limitations</vt:lpstr>
      <vt:lpstr>Future Work</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Generation of Escher Arts with Dual Perception –TVCG paper</dc:title>
  <dc:creator>Charles Morace</dc:creator>
  <cp:lastModifiedBy>tonylee</cp:lastModifiedBy>
  <cp:revision>120</cp:revision>
  <dcterms:created xsi:type="dcterms:W3CDTF">2017-09-23T07:14:25Z</dcterms:created>
  <dcterms:modified xsi:type="dcterms:W3CDTF">2017-10-23T08:33:19Z</dcterms:modified>
</cp:coreProperties>
</file>

<file path=docProps/thumbnail.jpeg>
</file>